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9" r:id="rId17"/>
    <p:sldId id="280" r:id="rId18"/>
    <p:sldId id="273" r:id="rId19"/>
    <p:sldId id="274" r:id="rId20"/>
    <p:sldId id="287" r:id="rId21"/>
    <p:sldId id="281" r:id="rId22"/>
    <p:sldId id="284" r:id="rId23"/>
    <p:sldId id="285" r:id="rId24"/>
    <p:sldId id="282" r:id="rId25"/>
    <p:sldId id="283" r:id="rId26"/>
    <p:sldId id="275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690"/>
  </p:normalViewPr>
  <p:slideViewPr>
    <p:cSldViewPr snapToGrid="0">
      <p:cViewPr varScale="1">
        <p:scale>
          <a:sx n="87" d="100"/>
          <a:sy n="87" d="100"/>
        </p:scale>
        <p:origin x="5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5375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昨天我们学了什么？世界各地，有特色的咖啡馆！ 宠物咖啡馆？ 在哪里， 人们课以一边。。。一边。。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reminder of class management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C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以前中国家庭很少养宠物，而且要是有， 也不叫“宠物”， 叫 “牲口”</a:t>
            </a: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C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C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传统家庭</a:t>
            </a:r>
            <a:r>
              <a:rPr lang="zh-CN" altLang="en-US" dirty="0"/>
              <a:t>， 很大的家庭，家庭成员很多</a:t>
            </a:r>
            <a:endParaRPr dirty="0"/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C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这个家庭有谁？有哪些成员？有父母， 只有一个孩子，没有其他成员， 没有姐妹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这个家庭有哪些成员， 成员离开了，去工作了， 只剩下两个成员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这个家庭有那些成员？ 没有孩子， 为什么？ （因为不想有孩子）</a:t>
            </a:r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C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这个家庭有谁？有哪些成员？有父母， 只有一个孩子，没有其他成员， 没有姐妹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这个家庭有哪些成员， 成员离开了，去工作了， 只剩下两个成员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这个家庭有那些成员？ 没有孩子， 为什么？ （因为不想有孩子）</a:t>
            </a: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C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这个家庭有谁？有哪些成员？有父母， 只有一个孩子，没有其他成员， 没有姐妹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这个家庭有哪些成员， 成员离开了，去工作了， 只剩下两个成员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这个家庭有那些成员？ 没有孩子， 为什么？ （因为不想有孩子）</a:t>
            </a: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C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再读一次， 作者想说什么？(need to highlight the key sentence)</a:t>
            </a: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CN"/>
              <a:t>18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CN"/>
              <a:t>19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zh-CN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456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zh-CN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45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今天会看看中国人喜欢不喜欢养宠物，为什么？</a:t>
            </a: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the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zh-CN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456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CN" sz="1400" dirty="0">
                <a:solidFill>
                  <a:srgbClr val="888888"/>
                </a:solidFill>
              </a:rPr>
              <a:t>下面我们要看一篇文章， 标题是“中国家庭的新成员”，看看我们认识哪些字？ “中国家庭”， 猜猜“成员”可能什么意思？ </a:t>
            </a:r>
            <a:r>
              <a:rPr lang="zh-CN" altLang="en-US" sz="1400" dirty="0">
                <a:solidFill>
                  <a:srgbClr val="888888"/>
                </a:solidFill>
              </a:rPr>
              <a:t>写下来</a:t>
            </a:r>
            <a:endParaRPr sz="1400" dirty="0">
              <a:solidFill>
                <a:srgbClr val="88888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400" dirty="0">
              <a:solidFill>
                <a:srgbClr val="88888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CN" sz="1400" dirty="0">
                <a:solidFill>
                  <a:srgbClr val="888888"/>
                </a:solidFill>
              </a:rPr>
              <a:t>2）predict text type: 这篇文章可能是什么样的文体？是故事？还是信？（你可以写英文）</a:t>
            </a:r>
            <a:endParaRPr sz="1400" dirty="0">
              <a:solidFill>
                <a:srgbClr val="88888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1400" dirty="0">
              <a:solidFill>
                <a:srgbClr val="888888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所以“成员”可以是小孩子， 可以是新买的车， 也可以是养的宠物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那我们现在看看这篇文章，到底在讲什么？</a:t>
            </a: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发第一张讲义</a:t>
            </a:r>
            <a:r>
              <a:rPr lang="zh-CN" altLang="en-US" dirty="0"/>
              <a:t>， 我们现在看第一段</a:t>
            </a:r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C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再看这段话，框出。。</a:t>
            </a:r>
            <a:r>
              <a:rPr lang="zh-CN" dirty="0"/>
              <a:t>跟旁边的同学一起完成这个总结， </a:t>
            </a:r>
            <a:endParaRPr dirty="0"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DRYh1sc77Q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time_continue=2&amp;v=0DRYh1sc77Q" TargetMode="Externa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96175"/>
            <a:ext cx="4711500" cy="29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3775" y="2931950"/>
            <a:ext cx="5734050" cy="35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73964" y="1911927"/>
            <a:ext cx="331585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我们昨天学了什么？</a:t>
            </a:r>
            <a:endParaRPr 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16300"/>
            <a:ext cx="4284900" cy="266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152400" y="6376450"/>
            <a:ext cx="41265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http://www.nczfj.com/UploadFiles/2018-03/184/15205639558428648.jpg</a:t>
            </a:r>
            <a:endParaRPr sz="1000"/>
          </a:p>
        </p:txBody>
      </p:sp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8409" y="373615"/>
            <a:ext cx="4126501" cy="271998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3143900" y="3093600"/>
            <a:ext cx="40353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http://5b0988e595225.cdn.sohucs.com/images/20180117/d6be02b4f1c9495b8c282a3810704f68.png</a:t>
            </a:r>
            <a:endParaRPr sz="1000"/>
          </a:p>
        </p:txBody>
      </p:sp>
      <p:pic>
        <p:nvPicPr>
          <p:cNvPr id="189" name="Shape 189" descr="Image result for 养鸟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6525" y="3500625"/>
            <a:ext cx="4165600" cy="27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5074925" y="6029800"/>
            <a:ext cx="3000000" cy="12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http://www.dyjnh.com/uploads/allimg/141211/1-14121112112IJ.jpg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632691" y="1014786"/>
            <a:ext cx="2136900" cy="1012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很久以前</a:t>
            </a:r>
            <a:endParaRPr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 txBox="1"/>
          <p:nvPr/>
        </p:nvSpPr>
        <p:spPr>
          <a:xfrm>
            <a:off x="837025" y="317000"/>
            <a:ext cx="2634300" cy="1012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最近几年，</a:t>
            </a:r>
            <a:endParaRPr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601400" y="2184500"/>
            <a:ext cx="2574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277850" y="1171700"/>
            <a:ext cx="7828800" cy="10128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越来越多的中国人开始养宠物，</a:t>
            </a:r>
            <a:endParaRPr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225100" y="2082275"/>
            <a:ext cx="7828800" cy="1012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还把宠物当成家庭成员。</a:t>
            </a:r>
            <a:endParaRPr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02" name="Shape 202" descr="Image result for 宠物和家人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175" y="2887700"/>
            <a:ext cx="5207725" cy="368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1807700" y="6225308"/>
            <a:ext cx="3992736" cy="82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00" dirty="0">
                <a:solidFill>
                  <a:schemeClr val="dk1"/>
                </a:solidFill>
              </a:rPr>
              <a:t>http://www.lifemagazines.com.my/files/preview/500x375..1a.jpg</a:t>
            </a:r>
            <a:endParaRPr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家庭</a:t>
            </a:r>
            <a:r>
              <a:rPr lang="zh-CN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成员</a:t>
            </a:r>
            <a:endParaRPr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Shape 211"/>
          <p:cNvSpPr txBox="1"/>
          <p:nvPr/>
        </p:nvSpPr>
        <p:spPr>
          <a:xfrm>
            <a:off x="1758300" y="2806375"/>
            <a:ext cx="7385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Shape 212" descr="Image result for 传统家庭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952" y="1798775"/>
            <a:ext cx="5427950" cy="41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ctrTitle"/>
          </p:nvPr>
        </p:nvSpPr>
        <p:spPr>
          <a:xfrm>
            <a:off x="152400" y="5394036"/>
            <a:ext cx="7375236" cy="107776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这张图片有哪些家庭</a:t>
            </a:r>
            <a:r>
              <a:rPr lang="zh-CN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成员</a:t>
            </a:r>
            <a:r>
              <a:rPr 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endParaRPr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089" y="1083602"/>
            <a:ext cx="3787937" cy="340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2802103" y="4484327"/>
            <a:ext cx="36078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http://www.zgwxbbs.com/uploads/allimg/160530/9-160530092939-50.jpg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6299066" y="1814468"/>
            <a:ext cx="1537854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独生子女家庭</a:t>
            </a:r>
            <a:endParaRPr lang="en-US" sz="40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ctrTitle"/>
          </p:nvPr>
        </p:nvSpPr>
        <p:spPr>
          <a:xfrm>
            <a:off x="152400" y="5001800"/>
            <a:ext cx="88269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这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张</a:t>
            </a:r>
            <a:r>
              <a:rPr 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图片有哪些家庭</a:t>
            </a:r>
            <a:r>
              <a:rPr lang="zh-CN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成员</a:t>
            </a:r>
            <a:r>
              <a:rPr 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endParaRPr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4463" y="1234768"/>
            <a:ext cx="4840902" cy="340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1205345" y="6492625"/>
            <a:ext cx="74361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http://www.people.com.cn/mediafile/pic/20140207/65/3323843481763289297.jpg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352145" y="2272145"/>
            <a:ext cx="128930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空巢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家庭</a:t>
            </a:r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ctrTitle"/>
          </p:nvPr>
        </p:nvSpPr>
        <p:spPr>
          <a:xfrm>
            <a:off x="152400" y="5001800"/>
            <a:ext cx="88269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这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张</a:t>
            </a:r>
            <a:r>
              <a:rPr 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图片有哪些家庭成员？</a:t>
            </a:r>
            <a:endParaRPr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276" y="588700"/>
            <a:ext cx="2882000" cy="357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2689276" y="4286809"/>
            <a:ext cx="34440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http://photocdn.sohu.com/20150104/Img407503544.jpg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6133275" y="1651185"/>
            <a:ext cx="1662215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丁克</a:t>
            </a:r>
            <a:endParaRPr lang="en-US" altLang="zh-CN" sz="4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家庭</a:t>
            </a:r>
            <a:endParaRPr lang="en-US" sz="4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tein311\Downloads\16031014172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47" y="2607818"/>
            <a:ext cx="3171536" cy="3097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1" y="696224"/>
            <a:ext cx="1181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53045" y="1064948"/>
            <a:ext cx="665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把</a:t>
            </a:r>
            <a:endParaRPr lang="en-US" sz="4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876" y="818462"/>
            <a:ext cx="9921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88876" y="5883562"/>
            <a:ext cx="317673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空巢老人</a:t>
            </a:r>
            <a:endParaRPr lang="en-US" sz="4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8493" y="1017847"/>
            <a:ext cx="144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当成</a:t>
            </a:r>
            <a:endParaRPr lang="en-US" sz="4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2488" y="1003830"/>
            <a:ext cx="326678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家庭新成员</a:t>
            </a: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12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3045" y="1064948"/>
            <a:ext cx="665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把</a:t>
            </a:r>
            <a:endParaRPr lang="en-US" sz="4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8876" y="5883562"/>
            <a:ext cx="317673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丁克家庭</a:t>
            </a:r>
            <a:endParaRPr lang="en-US" sz="4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8493" y="1017847"/>
            <a:ext cx="144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当成</a:t>
            </a:r>
            <a:endParaRPr lang="en-US" sz="4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2488" y="1003830"/>
            <a:ext cx="326678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家庭新成员</a:t>
            </a: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1" name="Shape 2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6243" y="2144122"/>
            <a:ext cx="2882000" cy="357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0" y="782470"/>
            <a:ext cx="18129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993" y="1258989"/>
            <a:ext cx="12065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5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再读这段话</a:t>
            </a:r>
            <a:endParaRPr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Shape 250"/>
          <p:cNvSpPr txBox="1"/>
          <p:nvPr/>
        </p:nvSpPr>
        <p:spPr>
          <a:xfrm>
            <a:off x="253225" y="3017525"/>
            <a:ext cx="8324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 dirty="0">
                <a:solidFill>
                  <a:schemeClr val="dk1"/>
                </a:solidFill>
                <a:highlight>
                  <a:schemeClr val="lt1"/>
                </a:highlight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养宠物的历史已经有很久了。几千年以前，人们就开始养猴子、小猫、小狗、小鸟等等。</a:t>
            </a:r>
            <a:r>
              <a:rPr lang="zh-CN" sz="3000" b="1" u="sng" dirty="0">
                <a:solidFill>
                  <a:srgbClr val="FF0000"/>
                </a:solidFill>
                <a:highlight>
                  <a:schemeClr val="lt1"/>
                </a:highlight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最近几年，越来越多的中国人开始养宠物了，</a:t>
            </a:r>
            <a:r>
              <a:rPr lang="zh-CN" sz="3000" b="1" dirty="0">
                <a:solidFill>
                  <a:schemeClr val="dk1"/>
                </a:solidFill>
                <a:highlight>
                  <a:schemeClr val="lt1"/>
                </a:highlight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还</a:t>
            </a:r>
            <a:r>
              <a:rPr lang="zh-CN" sz="3000" b="1" dirty="0">
                <a:solidFill>
                  <a:srgbClr val="434343"/>
                </a:solidFill>
                <a:highlight>
                  <a:schemeClr val="lt1"/>
                </a:highlight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把</a:t>
            </a:r>
            <a:r>
              <a:rPr lang="zh-CN" sz="3000" b="1" dirty="0">
                <a:solidFill>
                  <a:schemeClr val="dk1"/>
                </a:solidFill>
                <a:highlight>
                  <a:schemeClr val="lt1"/>
                </a:highlight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宠物当成家庭新成员。为什么现在的中国人这么喜欢养宠物呢？</a:t>
            </a:r>
            <a:endParaRPr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348175" y="1488225"/>
            <a:ext cx="3539850" cy="812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 dirty="0">
                <a:latin typeface="KaiTi" panose="02010609060101010101" pitchFamily="49" charset="-122"/>
                <a:ea typeface="KaiTi" panose="02010609060101010101" pitchFamily="49" charset="-122"/>
              </a:rPr>
              <a:t>作者想说什么？</a:t>
            </a:r>
            <a:endParaRPr sz="3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Activity 3   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朗读</a:t>
            </a:r>
            <a:r>
              <a:rPr 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第二段</a:t>
            </a:r>
            <a:endParaRPr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9" y="1644074"/>
            <a:ext cx="8770636" cy="340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CN" dirty="0">
                <a:latin typeface="KaiTi" panose="02010609060101010101" pitchFamily="49" charset="-122"/>
                <a:ea typeface="KaiTi" panose="02010609060101010101" pitchFamily="49" charset="-122"/>
              </a:rPr>
              <a:t>学习目标</a:t>
            </a:r>
            <a:endParaRPr sz="4400" b="0" i="0" u="none" strike="noStrike" cap="none" dirty="0">
              <a:solidFill>
                <a:schemeClr val="dk1"/>
              </a:solidFill>
              <a:latin typeface="KaiTi" panose="02010609060101010101" pitchFamily="49" charset="-122"/>
              <a:ea typeface="KaiTi" panose="02010609060101010101" pitchFamily="49" charset="-122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51435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latin typeface="KaiTi" panose="02010609060101010101" pitchFamily="49" charset="-122"/>
                <a:ea typeface="KaiTi" panose="02010609060101010101" pitchFamily="49" charset="-122"/>
                <a:cs typeface="Arial"/>
                <a:sym typeface="Arial"/>
              </a:rPr>
              <a:t>学更多的关于“养宠物”的生词和句型</a:t>
            </a:r>
            <a:endParaRPr sz="2400" b="1" dirty="0">
              <a:latin typeface="KaiTi" panose="02010609060101010101" pitchFamily="49" charset="-122"/>
              <a:ea typeface="KaiTi" panose="02010609060101010101" pitchFamily="49" charset="-122"/>
              <a:cs typeface="Arial"/>
              <a:sym typeface="Arial"/>
            </a:endParaRPr>
          </a:p>
          <a:p>
            <a:pPr marL="51435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1435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 descr="Image result for 中国养宠物历史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125" y="3007325"/>
            <a:ext cx="5105575" cy="28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48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阅读活动：</a:t>
            </a:r>
            <a:r>
              <a:rPr lang="en-US" altLang="zh-CN" sz="2400" b="1" dirty="0">
                <a:latin typeface="+mj-lt"/>
                <a:ea typeface="KaiTi" panose="02010609060101010101" pitchFamily="49" charset="-122"/>
              </a:rPr>
              <a:t>based on the 2</a:t>
            </a:r>
            <a:r>
              <a:rPr lang="en-US" altLang="zh-CN" sz="2400" b="1" baseline="30000" dirty="0">
                <a:latin typeface="+mj-lt"/>
                <a:ea typeface="KaiTi" panose="02010609060101010101" pitchFamily="49" charset="-122"/>
              </a:rPr>
              <a:t>nd</a:t>
            </a:r>
            <a:r>
              <a:rPr lang="en-US" altLang="zh-CN" sz="2400" b="1" dirty="0">
                <a:latin typeface="+mj-lt"/>
                <a:ea typeface="KaiTi" panose="02010609060101010101" pitchFamily="49" charset="-122"/>
              </a:rPr>
              <a:t> paragraph in the text to answer the </a:t>
            </a:r>
            <a:r>
              <a:rPr lang="en-US" altLang="zh-CN" sz="2400" b="1">
                <a:latin typeface="+mj-lt"/>
                <a:ea typeface="KaiTi" panose="02010609060101010101" pitchFamily="49" charset="-122"/>
              </a:rPr>
              <a:t>following questions</a:t>
            </a:r>
            <a:endParaRPr lang="zh-CN" alt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547" y="2030236"/>
            <a:ext cx="79294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在中国哪种宠物越来越受欢迎？</a:t>
            </a:r>
            <a:endParaRPr lang="en-US" altLang="zh-CN" sz="3200" dirty="0">
              <a:latin typeface="华文楷体"/>
              <a:ea typeface="华文楷体"/>
              <a:cs typeface="华文楷体"/>
            </a:endParaRPr>
          </a:p>
          <a:p>
            <a:endParaRPr lang="zh-CN" altLang="en-US" sz="3200" dirty="0">
              <a:latin typeface="华文楷体"/>
              <a:ea typeface="华文楷体"/>
              <a:cs typeface="华文楷体"/>
            </a:endParaRPr>
          </a:p>
          <a:p>
            <a:r>
              <a:rPr lang="en-US" altLang="zh-CN" sz="3200" dirty="0">
                <a:latin typeface="华文楷体"/>
                <a:ea typeface="华文楷体"/>
                <a:cs typeface="华文楷体"/>
              </a:rPr>
              <a:t>2. </a:t>
            </a:r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养宠物对大城市生活的人有什么帮助？</a:t>
            </a:r>
          </a:p>
        </p:txBody>
      </p:sp>
    </p:spTree>
    <p:extLst>
      <p:ext uri="{BB962C8B-B14F-4D97-AF65-F5344CB8AC3E}">
        <p14:creationId xmlns:p14="http://schemas.microsoft.com/office/powerpoint/2010/main" val="1891413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248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阅读活动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四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2400" b="1" dirty="0">
                <a:latin typeface="+mj-lt"/>
                <a:ea typeface="KaiTi" panose="02010609060101010101" pitchFamily="49" charset="-122"/>
              </a:rPr>
              <a:t>based on the text to answer the guiding questions in chart</a:t>
            </a:r>
            <a:endParaRPr lang="zh-CN" alt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557338"/>
            <a:ext cx="72485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389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stein311\Downloads\生活水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5" y="1740513"/>
            <a:ext cx="8663709" cy="2949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0436" y="4978400"/>
            <a:ext cx="1246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1960</a:t>
            </a:r>
            <a:r>
              <a:rPr lang="zh-CN" altLang="en-US" dirty="0"/>
              <a:t>年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57091" y="4978400"/>
            <a:ext cx="942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2016</a:t>
            </a:r>
            <a:r>
              <a:rPr lang="zh-CN" altLang="en-US" dirty="0"/>
              <a:t>年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65382" y="471055"/>
            <a:ext cx="6289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生活</a:t>
            </a:r>
            <a:r>
              <a:rPr lang="zh-CN" altLang="en-US" sz="4400" b="1" dirty="0">
                <a:solidFill>
                  <a:schemeClr val="accent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水平</a:t>
            </a:r>
            <a:r>
              <a:rPr lang="zh-CN" altLang="en-US" sz="4400" b="1" dirty="0">
                <a:solidFill>
                  <a:schemeClr val="bg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提高了！</a:t>
            </a:r>
            <a:endParaRPr lang="en-US" sz="4400" b="1" dirty="0">
              <a:solidFill>
                <a:schemeClr val="bg2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Right Arrow 7"/>
          <p:cNvSpPr/>
          <p:nvPr/>
        </p:nvSpPr>
        <p:spPr>
          <a:xfrm rot="19871116">
            <a:off x="6110032" y="273996"/>
            <a:ext cx="2064618" cy="1099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6" descr="Image result for squiggly line bl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squiggly line bl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Image result for squiggly line bl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0" name="Picture 14" descr="Image result for water glass half 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98" y="4978400"/>
            <a:ext cx="2767157" cy="1729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2062891" y="6206838"/>
            <a:ext cx="1078346" cy="18472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076004" y="5740402"/>
            <a:ext cx="1078346" cy="18472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094025" y="5286179"/>
            <a:ext cx="1078346" cy="18472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607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Image result for water glass half 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9235" y="1791855"/>
            <a:ext cx="3990108" cy="2493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191064">
            <a:off x="2814222" y="2408949"/>
            <a:ext cx="3016230" cy="362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70182" y="628073"/>
            <a:ext cx="374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减少：</a:t>
            </a:r>
            <a:r>
              <a:rPr lang="en-US" altLang="zh-CN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________</a:t>
            </a:r>
            <a:endParaRPr 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3910" y="455757"/>
            <a:ext cx="1845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越来越少</a:t>
            </a:r>
            <a:endParaRPr lang="en-US" sz="3200" b="1" dirty="0">
              <a:solidFill>
                <a:schemeClr val="bg2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7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48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阅读活动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五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Cloze summary</a:t>
            </a:r>
            <a:endParaRPr lang="zh-CN" alt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28" y="2427401"/>
            <a:ext cx="8428865" cy="253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4626" y="2154057"/>
            <a:ext cx="126538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养宠物</a:t>
            </a:r>
            <a:endParaRPr lang="en-US" sz="28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784" y="2969253"/>
            <a:ext cx="1002144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成员</a:t>
            </a:r>
            <a:endParaRPr lang="en-US" sz="28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7146" y="2969253"/>
            <a:ext cx="1002144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富有</a:t>
            </a:r>
            <a:endParaRPr lang="en-US" sz="28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6405" y="3693483"/>
            <a:ext cx="1002144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提高</a:t>
            </a:r>
            <a:endParaRPr lang="en-US" sz="28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4123" y="3693483"/>
            <a:ext cx="2040997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越来越多</a:t>
            </a:r>
            <a:endParaRPr lang="en-US" sz="28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2234" y="4317645"/>
            <a:ext cx="974434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减少</a:t>
            </a:r>
            <a:endParaRPr lang="en-US" sz="28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3618" y="4356135"/>
            <a:ext cx="974434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愉快</a:t>
            </a:r>
            <a:endParaRPr lang="en-US" sz="28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457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28060"/>
            <a:ext cx="2362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145" y="2628781"/>
            <a:ext cx="88392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zh-CN" altLang="en-US" dirty="0"/>
            </a:br>
            <a:r>
              <a:rPr lang="en-US" altLang="zh-CN" sz="2800" dirty="0"/>
              <a:t>a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足球队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：队员 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：： 家庭：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_________</a:t>
            </a:r>
            <a:endParaRPr lang="zh-CN" alt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b. 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成绩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： 考试的好坏 ：：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_________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：收入高低</a:t>
            </a:r>
          </a:p>
          <a:p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c. 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现在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： 以前 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	    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：：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_______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：  老气</a:t>
            </a:r>
            <a:b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Shape 248"/>
          <p:cNvSpPr txBox="1">
            <a:spLocks/>
          </p:cNvSpPr>
          <p:nvPr/>
        </p:nvSpPr>
        <p:spPr>
          <a:xfrm>
            <a:off x="3943927" y="274638"/>
            <a:ext cx="4742872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阅读活动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六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US" altLang="zh-CN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比喻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analogy) </a:t>
            </a:r>
            <a:endParaRPr lang="zh-CN" alt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9311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Shape 265" descr="中国拥有14亿人口，不但人多，连宠物数量也越来越多，猫猫狗狗加起来足足有8千万只，而养宠物的大多是80后或90初的年轻人。在主人眼中，猫狗不是宠物，它们更像是亲密的家人，所以在它们身上花钱，吃好的、穿好的也在所不惜。" title="中国人爱养宠物 疼爱有加称关系就像家人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886" y="637750"/>
            <a:ext cx="5508976" cy="413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>
            <a:hlinkClick r:id="rId5"/>
          </p:cNvPr>
          <p:cNvSpPr txBox="1"/>
          <p:nvPr/>
        </p:nvSpPr>
        <p:spPr>
          <a:xfrm>
            <a:off x="554874" y="5257304"/>
            <a:ext cx="7185000" cy="10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 dirty="0">
                <a:latin typeface="KaiTi" panose="02010609060101010101" pitchFamily="49" charset="-122"/>
                <a:ea typeface="KaiTi" panose="02010609060101010101" pitchFamily="49" charset="-122"/>
              </a:rPr>
              <a:t>中国人爱养宠物</a:t>
            </a:r>
            <a:endParaRPr sz="3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3636" y="6096000"/>
            <a:ext cx="6511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https://www.youtube.com/watch?time_continue=2&amp;v=0DRYh1sc77Q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892800" y="1330036"/>
            <a:ext cx="1616363" cy="8497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633050" y="96945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CN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zh-CN" sz="6000" b="0" i="0" u="none" strike="noStrike" cap="none" dirty="0">
                <a:solidFill>
                  <a:schemeClr val="dk1"/>
                </a:solidFill>
                <a:latin typeface="KaiTi" panose="02010609060101010101" pitchFamily="49" charset="-122"/>
                <a:ea typeface="KaiTi" panose="02010609060101010101" pitchFamily="49" charset="-122"/>
                <a:sym typeface="Calibri"/>
              </a:rPr>
              <a:t>中国家庭的新成员”</a:t>
            </a:r>
            <a:endParaRPr sz="6000" b="0" i="0" u="none" strike="noStrike" cap="none" dirty="0">
              <a:solidFill>
                <a:schemeClr val="dk1"/>
              </a:solidFill>
              <a:latin typeface="KaiTi" panose="02010609060101010101" pitchFamily="49" charset="-122"/>
              <a:ea typeface="KaiTi" panose="02010609060101010101" pitchFamily="49" charset="-122"/>
              <a:sym typeface="Calibri"/>
            </a:endParaRPr>
          </a:p>
        </p:txBody>
      </p:sp>
      <p:pic>
        <p:nvPicPr>
          <p:cNvPr id="107" name="Shape 107" descr="Image result for text typ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5987" y="3143325"/>
            <a:ext cx="25812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Image result for french soccer tea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9525" y="3143325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1361189" y="5308839"/>
            <a:ext cx="3281400" cy="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足球队：队员</a:t>
            </a:r>
            <a:endParaRPr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家庭：</a:t>
            </a: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成员</a:t>
            </a:r>
            <a:endParaRPr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593500"/>
            <a:ext cx="3006975" cy="300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Image result for fancy ca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8550" y="756963"/>
            <a:ext cx="3583920" cy="268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Image result for 宠物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6859" y="3833450"/>
            <a:ext cx="3421166" cy="222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369275" y="1434900"/>
            <a:ext cx="8525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 dirty="0">
                <a:solidFill>
                  <a:schemeClr val="dk1"/>
                </a:solidFill>
                <a:highlight>
                  <a:srgbClr val="FFFFFF"/>
                </a:highlight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中国家庭的新成员</a:t>
            </a:r>
            <a:endParaRPr sz="3000" b="1" dirty="0">
              <a:solidFill>
                <a:schemeClr val="dk1"/>
              </a:solidFill>
              <a:highlight>
                <a:srgbClr val="FFFFFF"/>
              </a:highlight>
              <a:latin typeface="KaiTi" panose="02010609060101010101" pitchFamily="49" charset="-122"/>
              <a:ea typeface="KaiTi" panose="02010609060101010101" pitchFamily="49" charset="-122"/>
              <a:cs typeface="STKaiti"/>
              <a:sym typeface="STKaiti"/>
            </a:endParaRPr>
          </a:p>
          <a:p>
            <a:pPr marL="0" lvl="0" indent="457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000" dirty="0">
                <a:solidFill>
                  <a:schemeClr val="dk1"/>
                </a:solidFill>
                <a:highlight>
                  <a:srgbClr val="FFFFFF"/>
                </a:highlight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(1)</a:t>
            </a:r>
            <a:r>
              <a:rPr lang="zh-CN" sz="3000" dirty="0">
                <a:solidFill>
                  <a:schemeClr val="dk1"/>
                </a:solidFill>
                <a:highlight>
                  <a:srgbClr val="FFFFFF"/>
                </a:highlight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养宠物的历史已经有很久了。几千年以前，人们就开始养猴子、小猫、小狗、小鸟等等。最近几年，越来越多的中国人开始养宠物了，还</a:t>
            </a:r>
            <a:r>
              <a:rPr lang="zh-CN" sz="3000" dirty="0">
                <a:solidFill>
                  <a:srgbClr val="434343"/>
                </a:solidFill>
                <a:highlight>
                  <a:srgbClr val="FFFFFF"/>
                </a:highlight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把</a:t>
            </a:r>
            <a:r>
              <a:rPr lang="zh-CN" sz="3000" dirty="0">
                <a:solidFill>
                  <a:schemeClr val="dk1"/>
                </a:solidFill>
                <a:highlight>
                  <a:srgbClr val="FFFFFF"/>
                </a:highlight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宠物</a:t>
            </a:r>
            <a:r>
              <a:rPr lang="zh-CN" sz="3000" dirty="0">
                <a:highlight>
                  <a:srgbClr val="FFFFFF"/>
                </a:highlight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当成</a:t>
            </a:r>
            <a:r>
              <a:rPr lang="zh-CN" sz="3000" dirty="0">
                <a:solidFill>
                  <a:schemeClr val="dk1"/>
                </a:solidFill>
                <a:highlight>
                  <a:srgbClr val="FFFFFF"/>
                </a:highlight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家庭新</a:t>
            </a:r>
            <a:r>
              <a:rPr lang="zh-CN" sz="3000" dirty="0">
                <a:highlight>
                  <a:srgbClr val="FFFFFF"/>
                </a:highlight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成员</a:t>
            </a:r>
            <a:r>
              <a:rPr lang="zh-CN" sz="3000" dirty="0">
                <a:solidFill>
                  <a:schemeClr val="dk1"/>
                </a:solidFill>
                <a:highlight>
                  <a:srgbClr val="FFFFFF"/>
                </a:highlight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。为什么现在的中国人这么喜欢养宠物呢？</a:t>
            </a:r>
            <a:endParaRPr sz="3000" dirty="0">
              <a:solidFill>
                <a:schemeClr val="dk1"/>
              </a:solidFill>
              <a:highlight>
                <a:srgbClr val="FFFFFF"/>
              </a:highlight>
              <a:latin typeface="KaiTi" panose="02010609060101010101" pitchFamily="49" charset="-122"/>
              <a:ea typeface="KaiTi" panose="02010609060101010101" pitchFamily="49" charset="-122"/>
              <a:cs typeface="STKaiti"/>
              <a:sym typeface="STKait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4294967295"/>
          </p:nvPr>
        </p:nvSpPr>
        <p:spPr>
          <a:xfrm>
            <a:off x="320104" y="1234925"/>
            <a:ext cx="8229600" cy="113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KaiTi" panose="02010609060101010101" pitchFamily="49" charset="-122"/>
              <a:ea typeface="KaiTi" panose="02010609060101010101" pitchFamily="49" charset="-122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CN" sz="3200" b="0" i="0" u="none" strike="noStrike" cap="none" dirty="0">
                <a:solidFill>
                  <a:schemeClr val="dk1"/>
                </a:solidFill>
                <a:latin typeface="KaiTi" panose="02010609060101010101" pitchFamily="49" charset="-122"/>
                <a:ea typeface="KaiTi" panose="02010609060101010101" pitchFamily="49" charset="-122"/>
                <a:sym typeface="Calibri"/>
              </a:rPr>
              <a:t>   养， 一共出现了____次。</a:t>
            </a:r>
            <a:endParaRPr sz="3200" b="0" i="0" u="none" strike="noStrike" cap="none" dirty="0">
              <a:solidFill>
                <a:schemeClr val="dk1"/>
              </a:solidFill>
              <a:latin typeface="KaiTi" panose="02010609060101010101" pitchFamily="49" charset="-122"/>
              <a:ea typeface="KaiTi" panose="02010609060101010101" pitchFamily="49" charset="-122"/>
              <a:sym typeface="Calibri"/>
            </a:endParaRPr>
          </a:p>
          <a:p>
            <a:pPr marL="51435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246" y="1890918"/>
            <a:ext cx="601500" cy="454200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1941325" y="295925"/>
            <a:ext cx="48006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 dirty="0">
                <a:latin typeface="KaiTi" panose="02010609060101010101" pitchFamily="49" charset="-122"/>
                <a:ea typeface="KaiTi" panose="02010609060101010101" pitchFamily="49" charset="-122"/>
              </a:rPr>
              <a:t>阅读活动一</a:t>
            </a:r>
            <a:endParaRPr sz="3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83750" y="2427059"/>
            <a:ext cx="8176500" cy="3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CN" sz="3000" dirty="0">
                <a:solidFill>
                  <a:schemeClr val="dk1"/>
                </a:solidFill>
                <a:highlight>
                  <a:srgbClr val="FFFFFF"/>
                </a:highlight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(1)</a:t>
            </a:r>
            <a:r>
              <a:rPr lang="zh-CN" sz="3000" dirty="0">
                <a:solidFill>
                  <a:schemeClr val="dk1"/>
                </a:solidFill>
                <a:highlight>
                  <a:srgbClr val="FFFFFF"/>
                </a:highlight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养宠物的历史已经有很久了。几千年以前，人们就开始养猴子、小猫、小狗、小鸟等等。最近几年，越来越多的中国人开始养宠物了，还</a:t>
            </a:r>
            <a:r>
              <a:rPr lang="zh-CN" sz="3000" dirty="0">
                <a:solidFill>
                  <a:srgbClr val="434343"/>
                </a:solidFill>
                <a:highlight>
                  <a:srgbClr val="FFFFFF"/>
                </a:highlight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把</a:t>
            </a:r>
            <a:r>
              <a:rPr lang="zh-CN" sz="3000" dirty="0">
                <a:solidFill>
                  <a:schemeClr val="dk1"/>
                </a:solidFill>
                <a:highlight>
                  <a:srgbClr val="FFFFFF"/>
                </a:highlight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宠物当成家庭新成员。为什么现在的中国人这么喜欢养宠物呢？</a:t>
            </a:r>
            <a:endParaRPr sz="3000" dirty="0">
              <a:solidFill>
                <a:schemeClr val="dk1"/>
              </a:solidFill>
              <a:highlight>
                <a:srgbClr val="FFFFFF"/>
              </a:highlight>
              <a:latin typeface="KaiTi" panose="02010609060101010101" pitchFamily="49" charset="-122"/>
              <a:ea typeface="KaiTi" panose="02010609060101010101" pitchFamily="49" charset="-122"/>
              <a:cs typeface="STKaiti"/>
              <a:sym typeface="STKaiti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6267025" y="4364029"/>
            <a:ext cx="474900" cy="454200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2398659" y="3479327"/>
            <a:ext cx="521700" cy="527700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1562907" y="2770175"/>
            <a:ext cx="521700" cy="454200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2469825" y="5963455"/>
            <a:ext cx="425700" cy="454200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4055725" y="1609185"/>
            <a:ext cx="6540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四</a:t>
            </a:r>
            <a:endParaRPr sz="48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424873" y="522930"/>
            <a:ext cx="8552872" cy="939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你还可以养什么？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024" y="1896038"/>
            <a:ext cx="8005201" cy="408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1941325" y="295925"/>
            <a:ext cx="4800600" cy="939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你还可以</a:t>
            </a:r>
            <a:r>
              <a:rPr lang="zh-CN" sz="4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养</a:t>
            </a:r>
            <a:r>
              <a:rPr lang="zh-CN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什么？</a:t>
            </a:r>
            <a:endParaRPr sz="4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3439550" y="1604200"/>
            <a:ext cx="960000" cy="10869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3E7F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养</a:t>
            </a:r>
            <a:endParaRPr sz="48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1603700" y="4416750"/>
            <a:ext cx="1930800" cy="939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800" b="1" dirty="0">
                <a:solidFill>
                  <a:schemeClr val="dk1"/>
                </a:solidFill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猪</a:t>
            </a:r>
            <a:endParaRPr sz="4800" b="1" dirty="0">
              <a:solidFill>
                <a:schemeClr val="dk1"/>
              </a:solidFill>
              <a:latin typeface="KaiTi" panose="02010609060101010101" pitchFamily="49" charset="-122"/>
              <a:ea typeface="KaiTi" panose="02010609060101010101" pitchFamily="49" charset="-122"/>
              <a:cs typeface="STKaiti"/>
              <a:sym typeface="STKaiti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590850" y="3429000"/>
            <a:ext cx="1930800" cy="939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b="1" dirty="0"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狗</a:t>
            </a:r>
            <a:endParaRPr sz="4800" b="1" dirty="0">
              <a:latin typeface="KaiTi" panose="02010609060101010101" pitchFamily="49" charset="-122"/>
              <a:ea typeface="KaiTi" panose="02010609060101010101" pitchFamily="49" charset="-122"/>
              <a:cs typeface="STKaiti"/>
              <a:sym typeface="STKaiti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410300" y="2441250"/>
            <a:ext cx="1930800" cy="939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b="1" dirty="0"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猫</a:t>
            </a:r>
            <a:endParaRPr sz="4800" b="1" dirty="0">
              <a:latin typeface="KaiTi" panose="02010609060101010101" pitchFamily="49" charset="-122"/>
              <a:ea typeface="KaiTi" panose="02010609060101010101" pitchFamily="49" charset="-122"/>
              <a:cs typeface="STKaiti"/>
              <a:sym typeface="STKaiti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5764225" y="2441250"/>
            <a:ext cx="2159400" cy="939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 dirty="0"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毛小孩</a:t>
            </a:r>
            <a:endParaRPr sz="3000" b="1" dirty="0">
              <a:latin typeface="KaiTi" panose="02010609060101010101" pitchFamily="49" charset="-122"/>
              <a:ea typeface="KaiTi" panose="02010609060101010101" pitchFamily="49" charset="-122"/>
              <a:cs typeface="STKaiti"/>
              <a:sym typeface="STKaiti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5030400" y="3564325"/>
            <a:ext cx="2217900" cy="939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b="1" dirty="0"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孩子</a:t>
            </a:r>
            <a:endParaRPr sz="4800" b="1" dirty="0">
              <a:latin typeface="KaiTi" panose="02010609060101010101" pitchFamily="49" charset="-122"/>
              <a:ea typeface="KaiTi" panose="02010609060101010101" pitchFamily="49" charset="-122"/>
              <a:cs typeface="STKaiti"/>
              <a:sym typeface="STKaiti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3713875" y="4441200"/>
            <a:ext cx="2430300" cy="939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800" b="1" dirty="0">
                <a:solidFill>
                  <a:schemeClr val="dk1"/>
                </a:solidFill>
                <a:latin typeface="KaiTi" panose="02010609060101010101" pitchFamily="49" charset="-122"/>
                <a:ea typeface="KaiTi" panose="02010609060101010101" pitchFamily="49" charset="-122"/>
                <a:cs typeface="STKaiti"/>
                <a:sym typeface="STKaiti"/>
              </a:rPr>
              <a:t>宠物</a:t>
            </a:r>
            <a:endParaRPr sz="4800" b="1" dirty="0">
              <a:latin typeface="KaiTi" panose="02010609060101010101" pitchFamily="49" charset="-122"/>
              <a:ea typeface="KaiTi" panose="02010609060101010101" pitchFamily="49" charset="-122"/>
              <a:cs typeface="STKaiti"/>
              <a:sym typeface="STKaiti"/>
            </a:endParaRPr>
          </a:p>
        </p:txBody>
      </p:sp>
      <p:cxnSp>
        <p:nvCxnSpPr>
          <p:cNvPr id="156" name="Shape 156"/>
          <p:cNvCxnSpPr>
            <a:endCxn id="152" idx="6"/>
          </p:cNvCxnSpPr>
          <p:nvPr/>
        </p:nvCxnSpPr>
        <p:spPr>
          <a:xfrm flipH="1">
            <a:off x="2341100" y="2416650"/>
            <a:ext cx="876900" cy="49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" name="Shape 157"/>
          <p:cNvCxnSpPr/>
          <p:nvPr/>
        </p:nvCxnSpPr>
        <p:spPr>
          <a:xfrm flipH="1">
            <a:off x="2511200" y="2923050"/>
            <a:ext cx="960000" cy="75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" name="Shape 158"/>
          <p:cNvCxnSpPr/>
          <p:nvPr/>
        </p:nvCxnSpPr>
        <p:spPr>
          <a:xfrm flipH="1">
            <a:off x="2816900" y="3075450"/>
            <a:ext cx="806700" cy="132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" name="Shape 159"/>
          <p:cNvCxnSpPr/>
          <p:nvPr/>
        </p:nvCxnSpPr>
        <p:spPr>
          <a:xfrm>
            <a:off x="4167550" y="3060225"/>
            <a:ext cx="316800" cy="137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" name="Shape 160"/>
          <p:cNvCxnSpPr>
            <a:endCxn id="154" idx="1"/>
          </p:cNvCxnSpPr>
          <p:nvPr/>
        </p:nvCxnSpPr>
        <p:spPr>
          <a:xfrm>
            <a:off x="4484004" y="2996838"/>
            <a:ext cx="871200" cy="70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1" name="Shape 161"/>
          <p:cNvCxnSpPr/>
          <p:nvPr/>
        </p:nvCxnSpPr>
        <p:spPr>
          <a:xfrm>
            <a:off x="4705650" y="2353325"/>
            <a:ext cx="1065600" cy="29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1343408"/>
            <a:ext cx="2215285" cy="115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69"/>
          <p:cNvSpPr/>
          <p:nvPr/>
        </p:nvSpPr>
        <p:spPr>
          <a:xfrm>
            <a:off x="2097898" y="1978152"/>
            <a:ext cx="807434" cy="3903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436507" y="1959679"/>
            <a:ext cx="807434" cy="3903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4294967295"/>
          </p:nvPr>
        </p:nvSpPr>
        <p:spPr>
          <a:xfrm>
            <a:off x="342241" y="1272739"/>
            <a:ext cx="8229600" cy="139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以前 和 最近</a:t>
            </a:r>
            <a:r>
              <a:rPr lang="zh-CN" sz="3200" b="1" i="0" u="none" strike="noStrike" cap="none" dirty="0">
                <a:solidFill>
                  <a:schemeClr val="dk1"/>
                </a:solidFill>
                <a:latin typeface="KaiTi" panose="02010609060101010101" pitchFamily="49" charset="-122"/>
                <a:ea typeface="KaiTi" panose="02010609060101010101" pitchFamily="49" charset="-122"/>
                <a:sym typeface="Calibri"/>
              </a:rPr>
              <a:t>，</a:t>
            </a:r>
            <a:r>
              <a:rPr 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完成下面的句子。</a:t>
            </a:r>
            <a:r>
              <a:rPr lang="zh-CN" sz="3200" b="1" i="0" u="none" strike="noStrike" cap="none" dirty="0">
                <a:solidFill>
                  <a:schemeClr val="dk1"/>
                </a:solidFill>
                <a:latin typeface="KaiTi" panose="02010609060101010101" pitchFamily="49" charset="-122"/>
                <a:ea typeface="KaiTi" panose="02010609060101010101" pitchFamily="49" charset="-122"/>
                <a:sym typeface="Calibri"/>
              </a:rPr>
              <a:t> </a:t>
            </a:r>
            <a:endParaRPr lang="en-US" altLang="zh-CN" sz="3200" b="1" i="0" u="none" strike="noStrike" cap="none" dirty="0">
              <a:solidFill>
                <a:schemeClr val="dk1"/>
              </a:solidFill>
              <a:latin typeface="KaiTi" panose="02010609060101010101" pitchFamily="49" charset="-122"/>
              <a:ea typeface="KaiTi" panose="02010609060101010101" pitchFamily="49" charset="-122"/>
              <a:sym typeface="Calibri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1941325" y="295925"/>
            <a:ext cx="4800600" cy="939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阅读活动</a:t>
            </a:r>
            <a:r>
              <a:rPr lang="zh-TW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endParaRPr sz="4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247975" y="2903482"/>
            <a:ext cx="8187300" cy="16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dirty="0"/>
              <a:t>_____________</a:t>
            </a:r>
            <a:r>
              <a:rPr lang="zh-CN" sz="3000" b="1" dirty="0">
                <a:latin typeface="KaiTi" panose="02010609060101010101" pitchFamily="49" charset="-122"/>
                <a:ea typeface="KaiTi" panose="02010609060101010101" pitchFamily="49" charset="-122"/>
              </a:rPr>
              <a:t>以前</a:t>
            </a:r>
            <a:r>
              <a:rPr lang="zh-CN" sz="3000" dirty="0"/>
              <a:t>，________________。</a:t>
            </a:r>
            <a:endParaRPr sz="3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 dirty="0">
                <a:latin typeface="KaiTi" panose="02010609060101010101" pitchFamily="49" charset="-122"/>
                <a:ea typeface="KaiTi" panose="02010609060101010101" pitchFamily="49" charset="-122"/>
              </a:rPr>
              <a:t>最近</a:t>
            </a:r>
            <a:r>
              <a:rPr lang="zh-CN" sz="3000" dirty="0"/>
              <a:t>____________, __________________。</a:t>
            </a:r>
            <a:endParaRPr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1029</Words>
  <Application>Microsoft Macintosh PowerPoint</Application>
  <PresentationFormat>On-screen Show (4:3)</PresentationFormat>
  <Paragraphs>127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KaiTi</vt:lpstr>
      <vt:lpstr>华文楷体</vt:lpstr>
      <vt:lpstr>华文楷体</vt:lpstr>
      <vt:lpstr>Arial</vt:lpstr>
      <vt:lpstr>Calibri</vt:lpstr>
      <vt:lpstr>Office Theme</vt:lpstr>
      <vt:lpstr>PowerPoint Presentation</vt:lpstr>
      <vt:lpstr>学习目标</vt:lpstr>
      <vt:lpstr>“中国家庭的新成员”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家庭成员</vt:lpstr>
      <vt:lpstr>这张图片有哪些家庭成员？</vt:lpstr>
      <vt:lpstr>这张图片有哪些家庭成员？</vt:lpstr>
      <vt:lpstr>这张图片有哪些家庭成员？</vt:lpstr>
      <vt:lpstr>PowerPoint Presentation</vt:lpstr>
      <vt:lpstr>PowerPoint Presentation</vt:lpstr>
      <vt:lpstr>再读这段话</vt:lpstr>
      <vt:lpstr>Activity 3   朗读第二段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stein311</dc:creator>
  <cp:lastModifiedBy>Meng Yeh</cp:lastModifiedBy>
  <cp:revision>28</cp:revision>
  <dcterms:modified xsi:type="dcterms:W3CDTF">2019-03-28T02:46:11Z</dcterms:modified>
</cp:coreProperties>
</file>